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A0E6-3153-44FF-8EF7-62DAA96E78AE}" type="datetimeFigureOut">
              <a:rPr lang="ar-IQ" smtClean="0"/>
              <a:t>19/02/1439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BEFF-3FC0-4813-BC2D-0D142FF240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A0E6-3153-44FF-8EF7-62DAA96E78AE}" type="datetimeFigureOut">
              <a:rPr lang="ar-IQ" smtClean="0"/>
              <a:t>19/02/1439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BEFF-3FC0-4813-BC2D-0D142FF240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A0E6-3153-44FF-8EF7-62DAA96E78AE}" type="datetimeFigureOut">
              <a:rPr lang="ar-IQ" smtClean="0"/>
              <a:t>19/02/1439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BEFF-3FC0-4813-BC2D-0D142FF240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A0E6-3153-44FF-8EF7-62DAA96E78AE}" type="datetimeFigureOut">
              <a:rPr lang="ar-IQ" smtClean="0"/>
              <a:t>19/02/1439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BEFF-3FC0-4813-BC2D-0D142FF240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A0E6-3153-44FF-8EF7-62DAA96E78AE}" type="datetimeFigureOut">
              <a:rPr lang="ar-IQ" smtClean="0"/>
              <a:t>19/02/1439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BEFF-3FC0-4813-BC2D-0D142FF240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A0E6-3153-44FF-8EF7-62DAA96E78AE}" type="datetimeFigureOut">
              <a:rPr lang="ar-IQ" smtClean="0"/>
              <a:t>19/02/1439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BEFF-3FC0-4813-BC2D-0D142FF240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A0E6-3153-44FF-8EF7-62DAA96E78AE}" type="datetimeFigureOut">
              <a:rPr lang="ar-IQ" smtClean="0"/>
              <a:t>19/02/1439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BEFF-3FC0-4813-BC2D-0D142FF240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A0E6-3153-44FF-8EF7-62DAA96E78AE}" type="datetimeFigureOut">
              <a:rPr lang="ar-IQ" smtClean="0"/>
              <a:t>19/02/1439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BEFF-3FC0-4813-BC2D-0D142FF240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A0E6-3153-44FF-8EF7-62DAA96E78AE}" type="datetimeFigureOut">
              <a:rPr lang="ar-IQ" smtClean="0"/>
              <a:t>19/02/1439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BEFF-3FC0-4813-BC2D-0D142FF240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A0E6-3153-44FF-8EF7-62DAA96E78AE}" type="datetimeFigureOut">
              <a:rPr lang="ar-IQ" smtClean="0"/>
              <a:t>19/02/1439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BEFF-3FC0-4813-BC2D-0D142FF240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A0E6-3153-44FF-8EF7-62DAA96E78AE}" type="datetimeFigureOut">
              <a:rPr lang="ar-IQ" smtClean="0"/>
              <a:t>19/02/1439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BEFF-3FC0-4813-BC2D-0D142FF240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0A0E6-3153-44FF-8EF7-62DAA96E78AE}" type="datetimeFigureOut">
              <a:rPr lang="ar-IQ" smtClean="0"/>
              <a:t>19/02/1439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FBEFF-3FC0-4813-BC2D-0D142FF2404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</a:rPr>
              <a:t>                      </a:t>
            </a:r>
            <a:r>
              <a:rPr lang="en-US" sz="4000" b="1" dirty="0" smtClean="0">
                <a:solidFill>
                  <a:srgbClr val="FF0000"/>
                </a:solidFill>
              </a:rPr>
              <a:t>The </a:t>
            </a:r>
            <a:r>
              <a:rPr lang="en-US" sz="4000" b="1" dirty="0">
                <a:solidFill>
                  <a:srgbClr val="FF0000"/>
                </a:solidFill>
              </a:rPr>
              <a:t>molecular structure </a:t>
            </a:r>
            <a:r>
              <a:rPr lang="en-US" sz="4000" b="1" dirty="0" smtClean="0">
                <a:solidFill>
                  <a:srgbClr val="FF0000"/>
                </a:solidFill>
              </a:rPr>
              <a:t>of 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                           the </a:t>
            </a:r>
            <a:r>
              <a:rPr lang="en-US" sz="4000" b="1" dirty="0">
                <a:solidFill>
                  <a:srgbClr val="FF0000"/>
                </a:solidFill>
              </a:rPr>
              <a:t>cell membrane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3200" b="1" dirty="0">
                <a:solidFill>
                  <a:srgbClr val="FF0000"/>
                </a:solidFill>
              </a:rPr>
              <a:t>1-</a:t>
            </a:r>
            <a:r>
              <a:rPr lang="en-US" sz="3200" b="1" dirty="0"/>
              <a:t>lipids:</a:t>
            </a:r>
            <a:r>
              <a:rPr lang="en-US" sz="3200" dirty="0"/>
              <a:t> </a:t>
            </a:r>
            <a:r>
              <a:rPr lang="en-US" sz="3200" b="1" dirty="0"/>
              <a:t>phospholipids (bilayer):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                                                            -</a:t>
            </a:r>
            <a:r>
              <a:rPr lang="en-US" sz="3200" b="1"/>
              <a:t>Cholesterol</a:t>
            </a:r>
            <a:r>
              <a:rPr lang="en-US" sz="3200" b="1" i="1"/>
              <a:t>            </a:t>
            </a: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3200" b="1" i="1" smtClean="0"/>
              <a:t>                    </a:t>
            </a:r>
            <a:r>
              <a:rPr lang="en-US" sz="3200" b="1" smtClean="0"/>
              <a:t>                                        </a:t>
            </a:r>
            <a:r>
              <a:rPr lang="en-US" sz="3200" b="1"/>
              <a:t>- </a:t>
            </a:r>
            <a:r>
              <a:rPr lang="en-US" sz="3200" b="1" smtClean="0"/>
              <a:t>Glycolipids      (</a:t>
            </a:r>
            <a:r>
              <a:rPr lang="en-US" sz="3200" b="1"/>
              <a:t>sphingolipids</a:t>
            </a:r>
            <a:r>
              <a:rPr lang="en-US" sz="3200" smtClean="0"/>
              <a:t>) 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>
                <a:solidFill>
                  <a:srgbClr val="FF0000"/>
                </a:solidFill>
              </a:rPr>
              <a:t>2</a:t>
            </a:r>
            <a:r>
              <a:rPr lang="en-US" sz="3200" dirty="0">
                <a:solidFill>
                  <a:srgbClr val="FF0000"/>
                </a:solidFill>
              </a:rPr>
              <a:t>-</a:t>
            </a:r>
            <a:r>
              <a:rPr lang="en-US" sz="3200" b="1" dirty="0"/>
              <a:t>Proteins </a:t>
            </a:r>
            <a:r>
              <a:rPr lang="en-US" sz="3200" dirty="0"/>
              <a:t>of cell membrane classify in to: </a:t>
            </a:r>
            <a:br>
              <a:rPr lang="en-US" sz="3200" dirty="0"/>
            </a:br>
            <a:r>
              <a:rPr lang="en-US" sz="3200" b="1" dirty="0"/>
              <a:t>A-Peripheral proteins</a:t>
            </a:r>
            <a:r>
              <a:rPr lang="en-US" sz="3200" dirty="0"/>
              <a:t> attach loosely to the inner or              outer   surface of the plasma membrane.</a:t>
            </a:r>
            <a:br>
              <a:rPr lang="en-US" sz="3200" dirty="0"/>
            </a:br>
            <a:r>
              <a:rPr lang="en-US" sz="3200" b="1" dirty="0"/>
              <a:t>B-Integral proteins</a:t>
            </a:r>
            <a:r>
              <a:rPr lang="en-US" sz="3200" dirty="0"/>
              <a:t> lie across the membrane, extending  </a:t>
            </a:r>
            <a:r>
              <a:rPr lang="en-US" sz="3200" dirty="0" smtClean="0"/>
              <a:t>from </a:t>
            </a:r>
            <a:r>
              <a:rPr lang="en-US" sz="3200" dirty="0"/>
              <a:t>inside to outside </a:t>
            </a:r>
            <a:endParaRPr lang="ar-IQ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/>
              <a:t>According to various functions there are variety membrane proteins: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1-Channel proteins</a:t>
            </a:r>
            <a:r>
              <a:rPr lang="en-US" sz="3200" dirty="0"/>
              <a:t> (ion channels): </a:t>
            </a:r>
            <a:br>
              <a:rPr lang="en-US" sz="3200" dirty="0"/>
            </a:br>
            <a:r>
              <a:rPr lang="en-US" sz="3200" dirty="0"/>
              <a:t>Proteins that provide passageways through the membranes for certain hydrophilic or water-soluble substances such as polar and charged molecules (Na, K, Cl, and Ca),they are of two types: </a:t>
            </a:r>
            <a:br>
              <a:rPr lang="en-US" sz="3200" dirty="0"/>
            </a:br>
            <a:r>
              <a:rPr lang="en-US" sz="3200" dirty="0"/>
              <a:t>       a- voltage gate   b- ligand gate </a:t>
            </a:r>
            <a:br>
              <a:rPr lang="en-US" sz="3200" dirty="0"/>
            </a:br>
            <a:r>
              <a:rPr lang="en-US" sz="3200" b="1" dirty="0"/>
              <a:t>2-Transport proteins </a:t>
            </a:r>
            <a:r>
              <a:rPr lang="en-US" sz="3200" dirty="0"/>
              <a:t>(carriers): Proteins that spend energy (ATP) to transfer materials across the membrane. </a:t>
            </a:r>
            <a:br>
              <a:rPr lang="en-US" sz="3200" dirty="0"/>
            </a:br>
            <a:r>
              <a:rPr lang="en-US" sz="3200" b="1" dirty="0"/>
              <a:t>3-Recognition proteins</a:t>
            </a:r>
            <a:r>
              <a:rPr lang="en-US" sz="3200" dirty="0"/>
              <a:t>: Proteins that distinguish the identity of neighboring cells. </a:t>
            </a:r>
            <a:br>
              <a:rPr lang="en-US" sz="3200" dirty="0"/>
            </a:br>
            <a:endParaRPr lang="ar-IQ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4-</a:t>
            </a:r>
            <a:r>
              <a:rPr lang="en-US" sz="3600" b="1" dirty="0"/>
              <a:t>Adhesion proteins</a:t>
            </a:r>
            <a:r>
              <a:rPr lang="en-US" sz="3600" dirty="0"/>
              <a:t>: </a:t>
            </a:r>
            <a:br>
              <a:rPr lang="en-US" sz="3600" dirty="0"/>
            </a:br>
            <a:r>
              <a:rPr lang="en-US" sz="3600" dirty="0"/>
              <a:t>A-Proteins that attach cells to neighboring cells to hold tissue to gather.</a:t>
            </a:r>
            <a:br>
              <a:rPr lang="en-US" sz="3600" dirty="0"/>
            </a:br>
            <a:r>
              <a:rPr lang="en-US" sz="3600" dirty="0"/>
              <a:t> B- Link cell membrane to the internal filaments and tubules (cytoskeleton). </a:t>
            </a:r>
            <a:br>
              <a:rPr lang="en-US" sz="3600" dirty="0"/>
            </a:br>
            <a:r>
              <a:rPr lang="en-US" sz="3600" b="1" dirty="0">
                <a:solidFill>
                  <a:srgbClr val="FF0000"/>
                </a:solidFill>
              </a:rPr>
              <a:t>5-</a:t>
            </a:r>
            <a:r>
              <a:rPr lang="en-US" sz="3600" b="1" dirty="0"/>
              <a:t>Receptor proteins</a:t>
            </a:r>
            <a:r>
              <a:rPr lang="en-US" sz="3600" dirty="0"/>
              <a:t>: Proteins that initiate specific cell </a:t>
            </a:r>
            <a:r>
              <a:rPr lang="en-US" sz="3600" dirty="0" smtClean="0"/>
              <a:t>responses </a:t>
            </a:r>
            <a:r>
              <a:rPr lang="en-US" sz="3600" dirty="0"/>
              <a:t>once hormones or other trigger </a:t>
            </a:r>
            <a:r>
              <a:rPr lang="en-US" sz="3600" dirty="0" err="1" smtClean="0"/>
              <a:t>molea</a:t>
            </a:r>
            <a:r>
              <a:rPr lang="en-US" sz="3600" dirty="0" smtClean="0"/>
              <a:t> bind </a:t>
            </a:r>
            <a:r>
              <a:rPr lang="en-US" sz="3600" dirty="0"/>
              <a:t>to them. </a:t>
            </a:r>
            <a:br>
              <a:rPr lang="en-US" sz="3600" dirty="0"/>
            </a:br>
            <a:r>
              <a:rPr lang="en-US" sz="3600" b="1" dirty="0">
                <a:solidFill>
                  <a:srgbClr val="FF0000"/>
                </a:solidFill>
              </a:rPr>
              <a:t>6-</a:t>
            </a:r>
            <a:r>
              <a:rPr lang="en-US" sz="3600" b="1" i="1" dirty="0"/>
              <a:t> </a:t>
            </a:r>
            <a:r>
              <a:rPr lang="en-US" sz="3600" b="1" dirty="0" err="1" smtClean="0"/>
              <a:t>Enzymes</a:t>
            </a:r>
            <a:r>
              <a:rPr lang="en-US" sz="3600" dirty="0" err="1" smtClean="0"/>
              <a:t>:Proteins</a:t>
            </a:r>
            <a:r>
              <a:rPr lang="en-US" sz="3600" dirty="0" smtClean="0"/>
              <a:t> </a:t>
            </a:r>
            <a:r>
              <a:rPr lang="en-US" sz="3600" dirty="0"/>
              <a:t>that are involved </a:t>
            </a:r>
            <a:r>
              <a:rPr lang="en-US" sz="3600" dirty="0" smtClean="0"/>
              <a:t>in moving electrons </a:t>
            </a:r>
            <a:r>
              <a:rPr lang="en-US" sz="3600" dirty="0"/>
              <a:t>from one molecule to another during </a:t>
            </a:r>
            <a:r>
              <a:rPr lang="en-US" sz="3600" dirty="0" smtClean="0"/>
              <a:t>chemical </a:t>
            </a:r>
            <a:r>
              <a:rPr lang="en-US" sz="3600" dirty="0"/>
              <a:t>reactions.</a:t>
            </a:r>
            <a:br>
              <a:rPr lang="en-US" sz="3600" dirty="0"/>
            </a:br>
            <a:endParaRPr lang="ar-IQ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" name="Picture 3" descr="F:\cell -pictures\Picture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                   The molecular structure of                             the cell membrane  1-lipids: phospholipids (bilayer):                                                              -Cholesterol                                                                         - Glycolipids      (sphingolipids)   2-Proteins of cell membrane classify in to:  A-Peripheral proteins attach loosely to the inner or              outer   surface of the plasma membrane. B-Integral proteins lie across the membrane, extending  from inside to outside </vt:lpstr>
      <vt:lpstr>According to various functions there are variety membrane proteins:  1-Channel proteins (ion channels):  Proteins that provide passageways through the membranes for certain hydrophilic or water-soluble substances such as polar and charged molecules (Na, K, Cl, and Ca),they are of two types:         a- voltage gate   b- ligand gate  2-Transport proteins (carriers): Proteins that spend energy (ATP) to transfer materials across the membrane.  3-Recognition proteins: Proteins that distinguish the identity of neighboring cells.  </vt:lpstr>
      <vt:lpstr> 4-Adhesion proteins:  A-Proteins that attach cells to neighboring cells to hold tissue to gather.  B- Link cell membrane to the internal filaments and tubules (cytoskeleton).  5-Receptor proteins: Proteins that initiate specific cell responses once hormones or other trigger molea bind to them.  6- Enzymes:Proteins that are involved in moving electrons from one molecule to another during chemical reactions. </vt:lpstr>
      <vt:lpstr>Slide 4</vt:lpstr>
    </vt:vector>
  </TitlesOfParts>
  <Company>SACC - 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molecular structure of                             the cell membrane  1-lipids: phospholipids (bilayer):                                                              -Cholesterol                                                                         - Glycolipids      (sphingolipids)   2-Proteins of cell membrane classify in to:  A-Peripheral proteins attach loosely to the inner or              outer   surface of the plasma membrane. B-Integral proteins lie across the membrane, extending  from inside to outside</dc:title>
  <dc:creator>DR.Ahmed Saker 2O14</dc:creator>
  <cp:lastModifiedBy>DR.Ahmed Saker 2O14</cp:lastModifiedBy>
  <cp:revision>2</cp:revision>
  <dcterms:created xsi:type="dcterms:W3CDTF">2017-11-08T18:15:50Z</dcterms:created>
  <dcterms:modified xsi:type="dcterms:W3CDTF">2017-11-08T18:37:37Z</dcterms:modified>
</cp:coreProperties>
</file>